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F6BAE8-E69D-4B45-B14B-DEABADE782A5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91623E-1305-4F1B-BBF3-6C5D919C01F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23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91623E-1305-4F1B-BBF3-6C5D919C01F5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2009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91623E-1305-4F1B-BBF3-6C5D919C01F5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5628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15C3F-18FF-410B-BFB2-6CD6896C3547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5072D-7469-48EC-9AC4-EB5913F0B9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1418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15C3F-18FF-410B-BFB2-6CD6896C3547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5072D-7469-48EC-9AC4-EB5913F0B9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1656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15C3F-18FF-410B-BFB2-6CD6896C3547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5072D-7469-48EC-9AC4-EB5913F0B9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2507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15C3F-18FF-410B-BFB2-6CD6896C3547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5072D-7469-48EC-9AC4-EB5913F0B9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649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15C3F-18FF-410B-BFB2-6CD6896C3547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5072D-7469-48EC-9AC4-EB5913F0B9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2143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15C3F-18FF-410B-BFB2-6CD6896C3547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5072D-7469-48EC-9AC4-EB5913F0B9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3754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15C3F-18FF-410B-BFB2-6CD6896C3547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5072D-7469-48EC-9AC4-EB5913F0B9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600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15C3F-18FF-410B-BFB2-6CD6896C3547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5072D-7469-48EC-9AC4-EB5913F0B9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122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15C3F-18FF-410B-BFB2-6CD6896C3547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5072D-7469-48EC-9AC4-EB5913F0B9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6758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15C3F-18FF-410B-BFB2-6CD6896C3547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5072D-7469-48EC-9AC4-EB5913F0B9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4776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15C3F-18FF-410B-BFB2-6CD6896C3547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5072D-7469-48EC-9AC4-EB5913F0B9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7217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D15C3F-18FF-410B-BFB2-6CD6896C3547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55072D-7469-48EC-9AC4-EB5913F0B9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3901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5859" y="-2665859"/>
            <a:ext cx="6860281" cy="12192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4594" y="2325949"/>
            <a:ext cx="6276513" cy="1104191"/>
          </a:xfrm>
        </p:spPr>
        <p:txBody>
          <a:bodyPr/>
          <a:lstStyle/>
          <a:p>
            <a:pPr algn="l"/>
            <a:r>
              <a:rPr lang="en-US" dirty="0" err="1" smtClean="0">
                <a:solidFill>
                  <a:schemeClr val="bg1"/>
                </a:solidFill>
                <a:latin typeface="BOWLER" pitchFamily="2" charset="-52"/>
              </a:rPr>
              <a:t>Wheelz</a:t>
            </a:r>
            <a:endParaRPr lang="ru-RU" dirty="0">
              <a:solidFill>
                <a:schemeClr val="bg1"/>
              </a:solidFill>
              <a:latin typeface="BOWLER" pitchFamily="2" charset="-52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84594" y="3911283"/>
            <a:ext cx="5804983" cy="430031"/>
          </a:xfrm>
        </p:spPr>
        <p:txBody>
          <a:bodyPr>
            <a:noAutofit/>
          </a:bodyPr>
          <a:lstStyle/>
          <a:p>
            <a:pPr algn="l"/>
            <a:r>
              <a:rPr lang="ru-RU" sz="1800" dirty="0" smtClean="0">
                <a:solidFill>
                  <a:schemeClr val="bg1"/>
                </a:solidFill>
                <a:latin typeface="Cygre" panose="02000503000000000000" pitchFamily="2" charset="-52"/>
              </a:rPr>
              <a:t>Разработка</a:t>
            </a:r>
            <a:r>
              <a:rPr lang="ru-RU" sz="18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ru-RU" sz="1800" dirty="0" smtClean="0">
                <a:solidFill>
                  <a:schemeClr val="bg1"/>
                </a:solidFill>
                <a:latin typeface="Cygre" panose="02000503000000000000" pitchFamily="2" charset="-52"/>
              </a:rPr>
              <a:t>веб-приложения для компании предоставляющей аренду автомобилей</a:t>
            </a:r>
            <a:endParaRPr lang="ru-RU" sz="1800" dirty="0">
              <a:solidFill>
                <a:schemeClr val="bg1"/>
              </a:solidFill>
              <a:latin typeface="Cygre" panose="02000503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26428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5860" y="-2668141"/>
            <a:ext cx="6860281" cy="12192000"/>
          </a:xfrm>
          <a:prstGeom prst="rect">
            <a:avLst/>
          </a:prstGeom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465909" y="549812"/>
            <a:ext cx="7868195" cy="110419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4400" b="1" dirty="0" smtClean="0">
                <a:solidFill>
                  <a:schemeClr val="bg1"/>
                </a:solidFill>
                <a:latin typeface="Cygre" panose="02000503000000000000" pitchFamily="2" charset="-52"/>
              </a:rPr>
              <a:t>Руководство пользователя</a:t>
            </a:r>
            <a:endParaRPr lang="ru-RU" sz="4400" b="1" dirty="0">
              <a:solidFill>
                <a:schemeClr val="bg1"/>
              </a:solidFill>
              <a:latin typeface="Cygre" panose="02000503000000000000" pitchFamily="2" charset="-52"/>
            </a:endParaRPr>
          </a:p>
        </p:txBody>
      </p:sp>
      <p:sp>
        <p:nvSpPr>
          <p:cNvPr id="8" name="Заголовок 1"/>
          <p:cNvSpPr txBox="1">
            <a:spLocks/>
          </p:cNvSpPr>
          <p:nvPr/>
        </p:nvSpPr>
        <p:spPr>
          <a:xfrm>
            <a:off x="10656668" y="0"/>
            <a:ext cx="1535332" cy="5498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smtClean="0">
                <a:solidFill>
                  <a:schemeClr val="bg1">
                    <a:lumMod val="75000"/>
                  </a:schemeClr>
                </a:solidFill>
                <a:latin typeface="BOWLER" pitchFamily="2" charset="-52"/>
              </a:rPr>
              <a:t>Wheelz</a:t>
            </a:r>
            <a:endParaRPr lang="ru-RU" sz="2000" dirty="0">
              <a:solidFill>
                <a:schemeClr val="bg1">
                  <a:lumMod val="75000"/>
                </a:schemeClr>
              </a:solidFill>
              <a:latin typeface="BOWLER" pitchFamily="2" charset="-52"/>
            </a:endParaRPr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1129555" y="5963796"/>
            <a:ext cx="490494" cy="54981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000" dirty="0" smtClean="0">
                <a:solidFill>
                  <a:schemeClr val="bg1"/>
                </a:solidFill>
                <a:latin typeface="BOWLER" pitchFamily="2" charset="-52"/>
              </a:rPr>
              <a:t>10</a:t>
            </a:r>
            <a:endParaRPr lang="ru-RU" sz="2000" dirty="0">
              <a:solidFill>
                <a:schemeClr val="bg1"/>
              </a:solidFill>
              <a:latin typeface="BOWLER" pitchFamily="2" charset="-52"/>
            </a:endParaRPr>
          </a:p>
        </p:txBody>
      </p:sp>
      <p:sp>
        <p:nvSpPr>
          <p:cNvPr id="11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61703" y="1970224"/>
            <a:ext cx="6539493" cy="368745"/>
          </a:xfrm>
        </p:spPr>
        <p:txBody>
          <a:bodyPr>
            <a:noAutofit/>
          </a:bodyPr>
          <a:lstStyle/>
          <a:p>
            <a:pPr algn="l"/>
            <a:r>
              <a:rPr lang="ru-RU" sz="2000" dirty="0" smtClean="0">
                <a:solidFill>
                  <a:schemeClr val="bg1"/>
                </a:solidFill>
                <a:latin typeface="Cygre" panose="02000503000000000000" pitchFamily="2" charset="-52"/>
              </a:rPr>
              <a:t>Формы регистрации и авторизации: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3955" r="9715"/>
          <a:stretch/>
        </p:blipFill>
        <p:spPr>
          <a:xfrm>
            <a:off x="561703" y="2655190"/>
            <a:ext cx="5037112" cy="2616208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4"/>
          <a:srcRect l="2518" r="6923"/>
          <a:stretch/>
        </p:blipFill>
        <p:spPr>
          <a:xfrm>
            <a:off x="6037855" y="2655190"/>
            <a:ext cx="5582194" cy="2616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810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5860" y="-2668141"/>
            <a:ext cx="6860281" cy="12192000"/>
          </a:xfrm>
          <a:prstGeom prst="rect">
            <a:avLst/>
          </a:prstGeom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465909" y="549812"/>
            <a:ext cx="7868195" cy="110419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4400" b="1" dirty="0" smtClean="0">
                <a:solidFill>
                  <a:schemeClr val="bg1"/>
                </a:solidFill>
                <a:latin typeface="Cygre" panose="02000503000000000000" pitchFamily="2" charset="-52"/>
              </a:rPr>
              <a:t>Руководство пользователя</a:t>
            </a:r>
            <a:endParaRPr lang="ru-RU" sz="4400" b="1" dirty="0">
              <a:solidFill>
                <a:schemeClr val="bg1"/>
              </a:solidFill>
              <a:latin typeface="Cygre" panose="02000503000000000000" pitchFamily="2" charset="-52"/>
            </a:endParaRPr>
          </a:p>
        </p:txBody>
      </p:sp>
      <p:sp>
        <p:nvSpPr>
          <p:cNvPr id="8" name="Заголовок 1"/>
          <p:cNvSpPr txBox="1">
            <a:spLocks/>
          </p:cNvSpPr>
          <p:nvPr/>
        </p:nvSpPr>
        <p:spPr>
          <a:xfrm>
            <a:off x="10656668" y="0"/>
            <a:ext cx="1535332" cy="5498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smtClean="0">
                <a:solidFill>
                  <a:schemeClr val="bg1">
                    <a:lumMod val="75000"/>
                  </a:schemeClr>
                </a:solidFill>
                <a:latin typeface="BOWLER" pitchFamily="2" charset="-52"/>
              </a:rPr>
              <a:t>Wheelz</a:t>
            </a:r>
            <a:endParaRPr lang="ru-RU" sz="2000" dirty="0">
              <a:solidFill>
                <a:schemeClr val="bg1">
                  <a:lumMod val="75000"/>
                </a:schemeClr>
              </a:solidFill>
              <a:latin typeface="BOWLER" pitchFamily="2" charset="-52"/>
            </a:endParaRPr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1129555" y="5963796"/>
            <a:ext cx="490494" cy="5498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000" dirty="0" smtClean="0">
                <a:solidFill>
                  <a:schemeClr val="bg1"/>
                </a:solidFill>
                <a:latin typeface="BOWLER" pitchFamily="2" charset="-52"/>
              </a:rPr>
              <a:t>11</a:t>
            </a:r>
            <a:endParaRPr lang="ru-RU" sz="2000" dirty="0">
              <a:solidFill>
                <a:schemeClr val="bg1"/>
              </a:solidFill>
              <a:latin typeface="BOWLER" pitchFamily="2" charset="-52"/>
            </a:endParaRPr>
          </a:p>
        </p:txBody>
      </p:sp>
      <p:sp>
        <p:nvSpPr>
          <p:cNvPr id="11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61703" y="1970224"/>
            <a:ext cx="6539493" cy="368745"/>
          </a:xfrm>
        </p:spPr>
        <p:txBody>
          <a:bodyPr>
            <a:noAutofit/>
          </a:bodyPr>
          <a:lstStyle/>
          <a:p>
            <a:pPr algn="l"/>
            <a:r>
              <a:rPr lang="ru-RU" sz="2000" dirty="0" smtClean="0">
                <a:solidFill>
                  <a:schemeClr val="bg1"/>
                </a:solidFill>
                <a:latin typeface="Cygre" panose="02000503000000000000" pitchFamily="2" charset="-52"/>
              </a:rPr>
              <a:t>Создание, редактирование, удаление автомобиля: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2022" y="2569680"/>
            <a:ext cx="3762104" cy="305726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954" y="2575291"/>
            <a:ext cx="4629710" cy="3543594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68853" y="2569680"/>
            <a:ext cx="2476846" cy="202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430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5860" y="-2668141"/>
            <a:ext cx="6860281" cy="12192000"/>
          </a:xfrm>
          <a:prstGeom prst="rect">
            <a:avLst/>
          </a:prstGeom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465909" y="549812"/>
            <a:ext cx="7868195" cy="110419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4400" b="1" dirty="0" smtClean="0">
                <a:solidFill>
                  <a:schemeClr val="bg1"/>
                </a:solidFill>
                <a:latin typeface="Cygre" panose="02000503000000000000" pitchFamily="2" charset="-52"/>
              </a:rPr>
              <a:t>Руководство пользователя</a:t>
            </a:r>
            <a:endParaRPr lang="ru-RU" sz="4400" b="1" dirty="0">
              <a:solidFill>
                <a:schemeClr val="bg1"/>
              </a:solidFill>
              <a:latin typeface="Cygre" panose="02000503000000000000" pitchFamily="2" charset="-52"/>
            </a:endParaRPr>
          </a:p>
        </p:txBody>
      </p:sp>
      <p:sp>
        <p:nvSpPr>
          <p:cNvPr id="8" name="Заголовок 1"/>
          <p:cNvSpPr txBox="1">
            <a:spLocks/>
          </p:cNvSpPr>
          <p:nvPr/>
        </p:nvSpPr>
        <p:spPr>
          <a:xfrm>
            <a:off x="10656668" y="0"/>
            <a:ext cx="1535332" cy="5498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smtClean="0">
                <a:solidFill>
                  <a:schemeClr val="bg1">
                    <a:lumMod val="75000"/>
                  </a:schemeClr>
                </a:solidFill>
                <a:latin typeface="BOWLER" pitchFamily="2" charset="-52"/>
              </a:rPr>
              <a:t>Wheelz</a:t>
            </a:r>
            <a:endParaRPr lang="ru-RU" sz="2000" dirty="0">
              <a:solidFill>
                <a:schemeClr val="bg1">
                  <a:lumMod val="75000"/>
                </a:schemeClr>
              </a:solidFill>
              <a:latin typeface="BOWLER" pitchFamily="2" charset="-52"/>
            </a:endParaRPr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1129555" y="5963796"/>
            <a:ext cx="490494" cy="54981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000" dirty="0" smtClean="0">
                <a:solidFill>
                  <a:schemeClr val="bg1"/>
                </a:solidFill>
                <a:latin typeface="BOWLER" pitchFamily="2" charset="-52"/>
              </a:rPr>
              <a:t>12</a:t>
            </a:r>
            <a:endParaRPr lang="ru-RU" sz="2000" dirty="0">
              <a:solidFill>
                <a:schemeClr val="bg1"/>
              </a:solidFill>
              <a:latin typeface="BOWLER" pitchFamily="2" charset="-52"/>
            </a:endParaRPr>
          </a:p>
        </p:txBody>
      </p:sp>
      <p:sp>
        <p:nvSpPr>
          <p:cNvPr id="11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61703" y="1970224"/>
            <a:ext cx="6539493" cy="368745"/>
          </a:xfrm>
        </p:spPr>
        <p:txBody>
          <a:bodyPr>
            <a:noAutofit/>
          </a:bodyPr>
          <a:lstStyle/>
          <a:p>
            <a:pPr algn="l"/>
            <a:r>
              <a:rPr lang="ru-RU" sz="2000" dirty="0" smtClean="0">
                <a:solidFill>
                  <a:schemeClr val="bg1"/>
                </a:solidFill>
                <a:latin typeface="Cygre" panose="02000503000000000000" pitchFamily="2" charset="-52"/>
              </a:rPr>
              <a:t>Создание, удаление категории: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03" y="3131088"/>
            <a:ext cx="4852344" cy="1467396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137977"/>
            <a:ext cx="1619476" cy="1409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235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5860" y="-2668141"/>
            <a:ext cx="6860281" cy="12192000"/>
          </a:xfrm>
          <a:prstGeom prst="rect">
            <a:avLst/>
          </a:prstGeom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465909" y="549812"/>
            <a:ext cx="7868195" cy="110419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4400" b="1" dirty="0" smtClean="0">
                <a:solidFill>
                  <a:schemeClr val="bg1"/>
                </a:solidFill>
                <a:latin typeface="Cygre" panose="02000503000000000000" pitchFamily="2" charset="-52"/>
              </a:rPr>
              <a:t>Руководство пользователя</a:t>
            </a:r>
            <a:endParaRPr lang="ru-RU" sz="4400" b="1" dirty="0">
              <a:solidFill>
                <a:schemeClr val="bg1"/>
              </a:solidFill>
              <a:latin typeface="Cygre" panose="02000503000000000000" pitchFamily="2" charset="-52"/>
            </a:endParaRPr>
          </a:p>
        </p:txBody>
      </p:sp>
      <p:sp>
        <p:nvSpPr>
          <p:cNvPr id="8" name="Заголовок 1"/>
          <p:cNvSpPr txBox="1">
            <a:spLocks/>
          </p:cNvSpPr>
          <p:nvPr/>
        </p:nvSpPr>
        <p:spPr>
          <a:xfrm>
            <a:off x="10656668" y="0"/>
            <a:ext cx="1535332" cy="5498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smtClean="0">
                <a:solidFill>
                  <a:schemeClr val="bg1">
                    <a:lumMod val="75000"/>
                  </a:schemeClr>
                </a:solidFill>
                <a:latin typeface="BOWLER" pitchFamily="2" charset="-52"/>
              </a:rPr>
              <a:t>Wheelz</a:t>
            </a:r>
            <a:endParaRPr lang="ru-RU" sz="2000" dirty="0">
              <a:solidFill>
                <a:schemeClr val="bg1">
                  <a:lumMod val="75000"/>
                </a:schemeClr>
              </a:solidFill>
              <a:latin typeface="BOWLER" pitchFamily="2" charset="-52"/>
            </a:endParaRPr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1129555" y="5963796"/>
            <a:ext cx="490494" cy="54981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000" dirty="0" smtClean="0">
                <a:solidFill>
                  <a:schemeClr val="bg1"/>
                </a:solidFill>
                <a:latin typeface="BOWLER" pitchFamily="2" charset="-52"/>
              </a:rPr>
              <a:t>13</a:t>
            </a:r>
            <a:endParaRPr lang="ru-RU" sz="2000" dirty="0">
              <a:solidFill>
                <a:schemeClr val="bg1"/>
              </a:solidFill>
              <a:latin typeface="BOWLER" pitchFamily="2" charset="-52"/>
            </a:endParaRPr>
          </a:p>
        </p:txBody>
      </p:sp>
      <p:sp>
        <p:nvSpPr>
          <p:cNvPr id="11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61703" y="1970224"/>
            <a:ext cx="6539493" cy="368745"/>
          </a:xfrm>
        </p:spPr>
        <p:txBody>
          <a:bodyPr>
            <a:noAutofit/>
          </a:bodyPr>
          <a:lstStyle/>
          <a:p>
            <a:pPr algn="l"/>
            <a:r>
              <a:rPr lang="ru-RU" sz="2000" dirty="0" smtClean="0">
                <a:solidFill>
                  <a:schemeClr val="bg1"/>
                </a:solidFill>
                <a:latin typeface="Cygre" panose="02000503000000000000" pitchFamily="2" charset="-52"/>
              </a:rPr>
              <a:t>Страница Контакты, Условия: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03" y="2934789"/>
            <a:ext cx="5333926" cy="2628353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8250" y="2934789"/>
            <a:ext cx="5313783" cy="262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111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5860" y="-2665859"/>
            <a:ext cx="6860281" cy="12192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656668" y="0"/>
            <a:ext cx="1535332" cy="549812"/>
          </a:xfrm>
        </p:spPr>
        <p:txBody>
          <a:bodyPr>
            <a:normAutofit/>
          </a:bodyPr>
          <a:lstStyle/>
          <a:p>
            <a:pPr algn="l"/>
            <a:r>
              <a:rPr lang="en-US" sz="2000" dirty="0" err="1" smtClean="0">
                <a:solidFill>
                  <a:schemeClr val="bg1">
                    <a:lumMod val="75000"/>
                  </a:schemeClr>
                </a:solidFill>
                <a:latin typeface="BOWLER" pitchFamily="2" charset="-52"/>
              </a:rPr>
              <a:t>Wheelz</a:t>
            </a:r>
            <a:endParaRPr lang="ru-RU" sz="2000" dirty="0">
              <a:solidFill>
                <a:schemeClr val="bg1">
                  <a:lumMod val="75000"/>
                </a:schemeClr>
              </a:solidFill>
              <a:latin typeface="BOWLER" pitchFamily="2" charset="-52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88588" y="2361832"/>
            <a:ext cx="7366693" cy="976677"/>
          </a:xfrm>
        </p:spPr>
        <p:txBody>
          <a:bodyPr>
            <a:noAutofit/>
          </a:bodyPr>
          <a:lstStyle/>
          <a:p>
            <a:pPr algn="l"/>
            <a:r>
              <a:rPr lang="ru-RU" sz="2000" dirty="0" smtClean="0">
                <a:solidFill>
                  <a:schemeClr val="bg1"/>
                </a:solidFill>
                <a:latin typeface="Cygre" panose="02000503000000000000" pitchFamily="2" charset="-52"/>
              </a:rPr>
              <a:t>Цель создания данного сервиса представляет собой упрощение для пользователя аренды автомобиля</a:t>
            </a:r>
          </a:p>
          <a:p>
            <a:pPr algn="l"/>
            <a:endParaRPr lang="ru-RU" sz="1800" dirty="0" smtClean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788588" y="3590096"/>
            <a:ext cx="6096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Cygre" panose="02000503000000000000" pitchFamily="2" charset="-52"/>
              </a:rPr>
              <a:t>Задачи проекта </a:t>
            </a:r>
            <a:r>
              <a:rPr lang="ru-RU" sz="2000" dirty="0" smtClean="0">
                <a:solidFill>
                  <a:schemeClr val="bg1"/>
                </a:solidFill>
                <a:latin typeface="Cygre" panose="02000503000000000000" pitchFamily="2" charset="-52"/>
              </a:rPr>
              <a:t>:</a:t>
            </a:r>
          </a:p>
          <a:p>
            <a:endParaRPr lang="ru-RU" sz="2000" dirty="0">
              <a:solidFill>
                <a:schemeClr val="bg1"/>
              </a:solidFill>
              <a:latin typeface="Cygre" panose="02000503000000000000" pitchFamily="2" charset="-5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Cygre" panose="02000503000000000000" pitchFamily="2" charset="-52"/>
              </a:rPr>
              <a:t>Описание предметной области;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Cygre" panose="02000503000000000000" pitchFamily="2" charset="-52"/>
              </a:rPr>
              <a:t>Разработка структура базы данных;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Cygre" panose="02000503000000000000" pitchFamily="2" charset="-52"/>
              </a:rPr>
              <a:t>Описание входной и выходной информации;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Cygre" panose="02000503000000000000" pitchFamily="2" charset="-52"/>
              </a:rPr>
              <a:t>Разработка веб-приложения;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Cygre" panose="02000503000000000000" pitchFamily="2" charset="-52"/>
              </a:rPr>
              <a:t>Тестирование веб-приложения.</a:t>
            </a: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788588" y="751187"/>
            <a:ext cx="7550332" cy="11041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4400" b="1" dirty="0" smtClean="0">
                <a:solidFill>
                  <a:schemeClr val="bg1"/>
                </a:solidFill>
                <a:latin typeface="Cygre" panose="02000503000000000000" pitchFamily="2" charset="-52"/>
              </a:rPr>
              <a:t>Цель и задачи проекта</a:t>
            </a:r>
            <a:endParaRPr lang="ru-RU" sz="4400" b="1" dirty="0">
              <a:solidFill>
                <a:schemeClr val="bg1"/>
              </a:solidFill>
              <a:latin typeface="Cygre" panose="02000503000000000000" pitchFamily="2" charset="-52"/>
            </a:endParaRPr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11228619" y="5963796"/>
            <a:ext cx="391429" cy="5498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000" dirty="0" smtClean="0">
                <a:solidFill>
                  <a:schemeClr val="bg1"/>
                </a:solidFill>
                <a:latin typeface="BOWLER" pitchFamily="2" charset="-52"/>
              </a:rPr>
              <a:t>2</a:t>
            </a:r>
            <a:endParaRPr lang="ru-RU" sz="2000" dirty="0">
              <a:solidFill>
                <a:schemeClr val="bg1"/>
              </a:solidFill>
              <a:latin typeface="BOWLER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4656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5859" y="-2665859"/>
            <a:ext cx="6860281" cy="12192000"/>
          </a:xfrm>
          <a:prstGeom prst="rect">
            <a:avLst/>
          </a:prstGeom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2542902" y="1019621"/>
            <a:ext cx="7106194" cy="11041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4400" b="1" dirty="0" smtClean="0">
                <a:solidFill>
                  <a:schemeClr val="bg1"/>
                </a:solidFill>
                <a:latin typeface="Cygre" panose="02000503000000000000" pitchFamily="2" charset="-52"/>
              </a:rPr>
              <a:t>Диаграмма прецедентов</a:t>
            </a:r>
            <a:endParaRPr lang="ru-RU" sz="4400" b="1" dirty="0">
              <a:solidFill>
                <a:schemeClr val="bg1"/>
              </a:solidFill>
              <a:latin typeface="Cygre" panose="02000503000000000000" pitchFamily="2" charset="-52"/>
            </a:endParaRPr>
          </a:p>
        </p:txBody>
      </p:sp>
      <p:sp>
        <p:nvSpPr>
          <p:cNvPr id="8" name="Заголовок 1"/>
          <p:cNvSpPr txBox="1">
            <a:spLocks/>
          </p:cNvSpPr>
          <p:nvPr/>
        </p:nvSpPr>
        <p:spPr>
          <a:xfrm>
            <a:off x="10656668" y="0"/>
            <a:ext cx="1535332" cy="5498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smtClean="0">
                <a:solidFill>
                  <a:schemeClr val="bg1">
                    <a:lumMod val="75000"/>
                  </a:schemeClr>
                </a:solidFill>
                <a:latin typeface="BOWLER" pitchFamily="2" charset="-52"/>
              </a:rPr>
              <a:t>Wheelz</a:t>
            </a:r>
            <a:endParaRPr lang="ru-RU" sz="2000" dirty="0">
              <a:solidFill>
                <a:schemeClr val="bg1">
                  <a:lumMod val="75000"/>
                </a:schemeClr>
              </a:solidFill>
              <a:latin typeface="BOWLER" pitchFamily="2" charset="-52"/>
            </a:endParaRPr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1228619" y="5963796"/>
            <a:ext cx="391429" cy="5498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000" dirty="0" smtClean="0">
                <a:solidFill>
                  <a:schemeClr val="bg1"/>
                </a:solidFill>
                <a:latin typeface="BOWLER" pitchFamily="2" charset="-52"/>
              </a:rPr>
              <a:t>3</a:t>
            </a:r>
            <a:endParaRPr lang="ru-RU" sz="2000" dirty="0">
              <a:solidFill>
                <a:schemeClr val="bg1"/>
              </a:solidFill>
              <a:latin typeface="BOWLER" pitchFamily="2" charset="-52"/>
            </a:endParaRPr>
          </a:p>
        </p:txBody>
      </p:sp>
      <p:pic>
        <p:nvPicPr>
          <p:cNvPr id="12" name="Рисунок 11"/>
          <p:cNvPicPr/>
          <p:nvPr/>
        </p:nvPicPr>
        <p:blipFill rotWithShape="1">
          <a:blip r:embed="rId3"/>
          <a:srcRect l="4370" t="7318"/>
          <a:stretch/>
        </p:blipFill>
        <p:spPr bwMode="auto">
          <a:xfrm>
            <a:off x="3484977" y="2638335"/>
            <a:ext cx="5222044" cy="3600368"/>
          </a:xfrm>
          <a:prstGeom prst="rect">
            <a:avLst/>
          </a:prstGeom>
          <a:ln w="3175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183173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5860" y="-2668141"/>
            <a:ext cx="6860281" cy="12192000"/>
          </a:xfrm>
          <a:prstGeom prst="rect">
            <a:avLst/>
          </a:prstGeom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714748" y="1574543"/>
            <a:ext cx="9941920" cy="110419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4400" b="1" dirty="0" smtClean="0">
                <a:solidFill>
                  <a:schemeClr val="bg1"/>
                </a:solidFill>
                <a:latin typeface="Cygre" panose="02000503000000000000" pitchFamily="2" charset="-52"/>
              </a:rPr>
              <a:t>Описание входной и выходной информации</a:t>
            </a:r>
            <a:endParaRPr lang="ru-RU" sz="4400" b="1" dirty="0">
              <a:solidFill>
                <a:schemeClr val="bg1"/>
              </a:solidFill>
              <a:latin typeface="Cygre" panose="02000503000000000000" pitchFamily="2" charset="-52"/>
            </a:endParaRPr>
          </a:p>
        </p:txBody>
      </p:sp>
      <p:sp>
        <p:nvSpPr>
          <p:cNvPr id="8" name="Заголовок 1"/>
          <p:cNvSpPr txBox="1">
            <a:spLocks/>
          </p:cNvSpPr>
          <p:nvPr/>
        </p:nvSpPr>
        <p:spPr>
          <a:xfrm>
            <a:off x="10656668" y="0"/>
            <a:ext cx="1535332" cy="5498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smtClean="0">
                <a:solidFill>
                  <a:schemeClr val="bg1">
                    <a:lumMod val="75000"/>
                  </a:schemeClr>
                </a:solidFill>
                <a:latin typeface="BOWLER" pitchFamily="2" charset="-52"/>
              </a:rPr>
              <a:t>Wheelz</a:t>
            </a:r>
            <a:endParaRPr lang="ru-RU" sz="2000" dirty="0">
              <a:solidFill>
                <a:schemeClr val="bg1">
                  <a:lumMod val="75000"/>
                </a:schemeClr>
              </a:solidFill>
              <a:latin typeface="BOWLER" pitchFamily="2" charset="-52"/>
            </a:endParaRPr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1228619" y="5963796"/>
            <a:ext cx="391429" cy="5498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000" dirty="0" smtClean="0">
                <a:solidFill>
                  <a:schemeClr val="bg1"/>
                </a:solidFill>
                <a:latin typeface="BOWLER" pitchFamily="2" charset="-52"/>
              </a:rPr>
              <a:t>4</a:t>
            </a:r>
            <a:endParaRPr lang="ru-RU" sz="2000" dirty="0">
              <a:solidFill>
                <a:schemeClr val="bg1"/>
              </a:solidFill>
              <a:latin typeface="BOWLER" pitchFamily="2" charset="-52"/>
            </a:endParaRPr>
          </a:p>
        </p:txBody>
      </p:sp>
      <p:sp>
        <p:nvSpPr>
          <p:cNvPr id="7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14747" y="3438723"/>
            <a:ext cx="7366693" cy="976677"/>
          </a:xfrm>
        </p:spPr>
        <p:txBody>
          <a:bodyPr>
            <a:noAutofit/>
          </a:bodyPr>
          <a:lstStyle/>
          <a:p>
            <a:pPr algn="l"/>
            <a:r>
              <a:rPr lang="ru-RU" sz="2000" dirty="0" smtClean="0">
                <a:solidFill>
                  <a:schemeClr val="bg1"/>
                </a:solidFill>
                <a:latin typeface="Cygre" panose="02000503000000000000" pitchFamily="2" charset="-52"/>
              </a:rPr>
              <a:t>При оформлении клиенту необходимо ввести следующие данные: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bg1"/>
                </a:solidFill>
                <a:latin typeface="Cygre" panose="02000503000000000000" pitchFamily="2" charset="-52"/>
              </a:rPr>
              <a:t>личные данные клиента.</a:t>
            </a:r>
          </a:p>
          <a:p>
            <a:pPr algn="l"/>
            <a:endParaRPr lang="ru-RU" sz="1800" dirty="0" smtClean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Подзаголовок 2"/>
          <p:cNvSpPr txBox="1">
            <a:spLocks/>
          </p:cNvSpPr>
          <p:nvPr/>
        </p:nvSpPr>
        <p:spPr>
          <a:xfrm>
            <a:off x="714748" y="4771273"/>
            <a:ext cx="7366693" cy="9766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2000" dirty="0" smtClean="0">
                <a:solidFill>
                  <a:schemeClr val="bg1"/>
                </a:solidFill>
                <a:latin typeface="Cygre" panose="02000503000000000000" pitchFamily="2" charset="-52"/>
              </a:rPr>
              <a:t>После подтверждения бронирования пользователю высылается договор на электронную почту.</a:t>
            </a:r>
            <a:endParaRPr lang="ru-RU" sz="1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11" name="Рисунок 10" descr="https://moto-pride.ru/wp-content/uploads/5/0/9/509d803c9c651ee86b4d2a55cebb0bf2.jpe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6774" y="2773194"/>
            <a:ext cx="3331845" cy="24968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14703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5860" y="-2668141"/>
            <a:ext cx="6860281" cy="12192000"/>
          </a:xfrm>
          <a:prstGeom prst="rect">
            <a:avLst/>
          </a:prstGeom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3453308" y="1206629"/>
            <a:ext cx="5285384" cy="110419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4400" b="1" dirty="0" smtClean="0">
                <a:solidFill>
                  <a:schemeClr val="bg1"/>
                </a:solidFill>
                <a:latin typeface="Cygre" panose="02000503000000000000" pitchFamily="2" charset="-52"/>
              </a:rPr>
              <a:t>Схема отношений</a:t>
            </a:r>
            <a:endParaRPr lang="ru-RU" sz="4400" b="1" dirty="0">
              <a:solidFill>
                <a:schemeClr val="bg1"/>
              </a:solidFill>
              <a:latin typeface="Cygre" panose="02000503000000000000" pitchFamily="2" charset="-52"/>
            </a:endParaRPr>
          </a:p>
        </p:txBody>
      </p:sp>
      <p:sp>
        <p:nvSpPr>
          <p:cNvPr id="8" name="Заголовок 1"/>
          <p:cNvSpPr txBox="1">
            <a:spLocks/>
          </p:cNvSpPr>
          <p:nvPr/>
        </p:nvSpPr>
        <p:spPr>
          <a:xfrm>
            <a:off x="10656668" y="0"/>
            <a:ext cx="1535332" cy="5498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smtClean="0">
                <a:solidFill>
                  <a:schemeClr val="bg1">
                    <a:lumMod val="75000"/>
                  </a:schemeClr>
                </a:solidFill>
                <a:latin typeface="BOWLER" pitchFamily="2" charset="-52"/>
              </a:rPr>
              <a:t>Wheelz</a:t>
            </a:r>
            <a:endParaRPr lang="ru-RU" sz="2000" dirty="0">
              <a:solidFill>
                <a:schemeClr val="bg1">
                  <a:lumMod val="75000"/>
                </a:schemeClr>
              </a:solidFill>
              <a:latin typeface="BOWLER" pitchFamily="2" charset="-52"/>
            </a:endParaRPr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1228619" y="5963796"/>
            <a:ext cx="391429" cy="5498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000" dirty="0" smtClean="0">
                <a:solidFill>
                  <a:schemeClr val="bg1"/>
                </a:solidFill>
                <a:latin typeface="BOWLER" pitchFamily="2" charset="-52"/>
              </a:rPr>
              <a:t>5</a:t>
            </a:r>
            <a:endParaRPr lang="ru-RU" sz="2000" dirty="0">
              <a:solidFill>
                <a:schemeClr val="bg1"/>
              </a:solidFill>
              <a:latin typeface="BOWLER" pitchFamily="2" charset="-52"/>
            </a:endParaRPr>
          </a:p>
        </p:txBody>
      </p:sp>
      <p:pic>
        <p:nvPicPr>
          <p:cNvPr id="7" name="Рисунок 6"/>
          <p:cNvPicPr/>
          <p:nvPr/>
        </p:nvPicPr>
        <p:blipFill>
          <a:blip r:embed="rId3"/>
          <a:stretch>
            <a:fillRect/>
          </a:stretch>
        </p:blipFill>
        <p:spPr>
          <a:xfrm>
            <a:off x="3496491" y="2684969"/>
            <a:ext cx="5308593" cy="35230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5674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5860" y="-2665859"/>
            <a:ext cx="6860281" cy="12192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656668" y="0"/>
            <a:ext cx="1535332" cy="549812"/>
          </a:xfrm>
        </p:spPr>
        <p:txBody>
          <a:bodyPr>
            <a:normAutofit/>
          </a:bodyPr>
          <a:lstStyle/>
          <a:p>
            <a:pPr algn="l"/>
            <a:r>
              <a:rPr lang="en-US" sz="2000" dirty="0" err="1" smtClean="0">
                <a:solidFill>
                  <a:schemeClr val="bg1">
                    <a:lumMod val="75000"/>
                  </a:schemeClr>
                </a:solidFill>
                <a:latin typeface="BOWLER" pitchFamily="2" charset="-52"/>
              </a:rPr>
              <a:t>Wheelz</a:t>
            </a:r>
            <a:endParaRPr lang="ru-RU" sz="2000" dirty="0">
              <a:solidFill>
                <a:schemeClr val="bg1">
                  <a:lumMod val="75000"/>
                </a:schemeClr>
              </a:solidFill>
              <a:latin typeface="BOWLER" pitchFamily="2" charset="-52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665355" y="3430141"/>
            <a:ext cx="6096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  <a:latin typeface="Cygre" panose="02000503000000000000" pitchFamily="2" charset="-52"/>
              </a:rPr>
              <a:t>HTML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  <a:latin typeface="Cygre" panose="02000503000000000000" pitchFamily="2" charset="-52"/>
              </a:rPr>
              <a:t>CSS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  <a:latin typeface="Cygre" panose="02000503000000000000" pitchFamily="2" charset="-52"/>
              </a:rPr>
              <a:t>PHP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  <a:latin typeface="Cygre" panose="02000503000000000000" pitchFamily="2" charset="-52"/>
              </a:rPr>
              <a:t>LARAVEL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  <a:latin typeface="Cygre" panose="02000503000000000000" pitchFamily="2" charset="-52"/>
              </a:rPr>
              <a:t>JAVASCRIPT</a:t>
            </a:r>
            <a:endParaRPr lang="ru-RU" sz="2800" dirty="0">
              <a:solidFill>
                <a:schemeClr val="bg1"/>
              </a:solidFill>
              <a:latin typeface="Cygre" panose="02000503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665355" y="1067365"/>
            <a:ext cx="10758978" cy="154787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4400" b="1" dirty="0" smtClean="0">
                <a:solidFill>
                  <a:schemeClr val="bg1"/>
                </a:solidFill>
                <a:latin typeface="Cygre" panose="02000503000000000000" pitchFamily="2" charset="-52"/>
              </a:rPr>
              <a:t>Средствами разработки при создании веб-приложения являются:</a:t>
            </a:r>
            <a:endParaRPr lang="ru-RU" sz="4400" b="1" dirty="0">
              <a:solidFill>
                <a:schemeClr val="bg1"/>
              </a:solidFill>
              <a:latin typeface="Cygre" panose="02000503000000000000" pitchFamily="2" charset="-52"/>
            </a:endParaRPr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11228619" y="5963796"/>
            <a:ext cx="391429" cy="5498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000" dirty="0" smtClean="0">
                <a:solidFill>
                  <a:schemeClr val="bg1"/>
                </a:solidFill>
                <a:latin typeface="BOWLER" pitchFamily="2" charset="-52"/>
              </a:rPr>
              <a:t>6</a:t>
            </a:r>
            <a:endParaRPr lang="ru-RU" sz="2000" dirty="0">
              <a:solidFill>
                <a:schemeClr val="bg1"/>
              </a:solidFill>
              <a:latin typeface="BOWLER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640928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5860" y="-2668141"/>
            <a:ext cx="6860281" cy="12192000"/>
          </a:xfrm>
          <a:prstGeom prst="rect">
            <a:avLst/>
          </a:prstGeom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431074" y="1074738"/>
            <a:ext cx="11329851" cy="110419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4400" b="1" dirty="0" smtClean="0">
                <a:solidFill>
                  <a:schemeClr val="bg1"/>
                </a:solidFill>
                <a:latin typeface="Cygre" panose="02000503000000000000" pitchFamily="2" charset="-52"/>
              </a:rPr>
              <a:t>Протокол тестирования программного продукта</a:t>
            </a:r>
            <a:endParaRPr lang="ru-RU" sz="4400" b="1" dirty="0">
              <a:solidFill>
                <a:schemeClr val="bg1"/>
              </a:solidFill>
              <a:latin typeface="Cygre" panose="02000503000000000000" pitchFamily="2" charset="-52"/>
            </a:endParaRPr>
          </a:p>
        </p:txBody>
      </p:sp>
      <p:sp>
        <p:nvSpPr>
          <p:cNvPr id="8" name="Заголовок 1"/>
          <p:cNvSpPr txBox="1">
            <a:spLocks/>
          </p:cNvSpPr>
          <p:nvPr/>
        </p:nvSpPr>
        <p:spPr>
          <a:xfrm>
            <a:off x="10656668" y="0"/>
            <a:ext cx="1535332" cy="5498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smtClean="0">
                <a:solidFill>
                  <a:schemeClr val="bg1">
                    <a:lumMod val="75000"/>
                  </a:schemeClr>
                </a:solidFill>
                <a:latin typeface="BOWLER" pitchFamily="2" charset="-52"/>
              </a:rPr>
              <a:t>Wheelz</a:t>
            </a:r>
            <a:endParaRPr lang="ru-RU" sz="2000" dirty="0">
              <a:solidFill>
                <a:schemeClr val="bg1">
                  <a:lumMod val="75000"/>
                </a:schemeClr>
              </a:solidFill>
              <a:latin typeface="BOWLER" pitchFamily="2" charset="-52"/>
            </a:endParaRPr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1228619" y="5963796"/>
            <a:ext cx="391429" cy="5498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000" dirty="0" smtClean="0">
                <a:solidFill>
                  <a:schemeClr val="bg1"/>
                </a:solidFill>
                <a:latin typeface="BOWLER" pitchFamily="2" charset="-52"/>
              </a:rPr>
              <a:t>7</a:t>
            </a:r>
            <a:endParaRPr lang="ru-RU" sz="2000" dirty="0">
              <a:solidFill>
                <a:schemeClr val="bg1"/>
              </a:solidFill>
              <a:latin typeface="BOWLER" pitchFamily="2" charset="-52"/>
            </a:endParaRPr>
          </a:p>
        </p:txBody>
      </p:sp>
      <p:sp>
        <p:nvSpPr>
          <p:cNvPr id="11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66700" y="2460144"/>
            <a:ext cx="6539493" cy="368745"/>
          </a:xfrm>
        </p:spPr>
        <p:txBody>
          <a:bodyPr>
            <a:noAutofit/>
          </a:bodyPr>
          <a:lstStyle/>
          <a:p>
            <a:pPr algn="l"/>
            <a:r>
              <a:rPr lang="ru-RU" sz="2000" dirty="0" smtClean="0">
                <a:solidFill>
                  <a:schemeClr val="bg1"/>
                </a:solidFill>
                <a:latin typeface="Cygre" panose="02000503000000000000" pitchFamily="2" charset="-52"/>
              </a:rPr>
              <a:t>Тестирование регистрации на корректных данных</a:t>
            </a:r>
            <a:r>
              <a:rPr lang="en-US" sz="2000" dirty="0" smtClean="0">
                <a:solidFill>
                  <a:schemeClr val="bg1"/>
                </a:solidFill>
                <a:latin typeface="Cygre" panose="02000503000000000000" pitchFamily="2" charset="-52"/>
              </a:rPr>
              <a:t>:</a:t>
            </a:r>
            <a:endParaRPr lang="ru-RU" sz="2000" dirty="0" smtClean="0">
              <a:solidFill>
                <a:schemeClr val="bg1"/>
              </a:solidFill>
              <a:latin typeface="Cygre" panose="02000503000000000000" pitchFamily="2" charset="-52"/>
            </a:endParaRPr>
          </a:p>
        </p:txBody>
      </p:sp>
      <p:pic>
        <p:nvPicPr>
          <p:cNvPr id="12" name="Рисунок 11"/>
          <p:cNvPicPr/>
          <p:nvPr/>
        </p:nvPicPr>
        <p:blipFill rotWithShape="1">
          <a:blip r:embed="rId3"/>
          <a:srcRect l="13595" t="-23375"/>
          <a:stretch/>
        </p:blipFill>
        <p:spPr bwMode="auto">
          <a:xfrm>
            <a:off x="566699" y="2805487"/>
            <a:ext cx="8168440" cy="3982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3" name="Подзаголовок 2"/>
          <p:cNvSpPr txBox="1">
            <a:spLocks/>
          </p:cNvSpPr>
          <p:nvPr/>
        </p:nvSpPr>
        <p:spPr>
          <a:xfrm>
            <a:off x="566700" y="3589972"/>
            <a:ext cx="6783334" cy="3687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2000" dirty="0" smtClean="0">
                <a:solidFill>
                  <a:schemeClr val="bg1"/>
                </a:solidFill>
                <a:latin typeface="Cygre" panose="02000503000000000000" pitchFamily="2" charset="-52"/>
              </a:rPr>
              <a:t>Тестирование регистрации на некорректных данных</a:t>
            </a:r>
            <a:r>
              <a:rPr lang="en-US" sz="2000" dirty="0" smtClean="0">
                <a:solidFill>
                  <a:schemeClr val="bg1"/>
                </a:solidFill>
                <a:latin typeface="Cygre" panose="02000503000000000000" pitchFamily="2" charset="-52"/>
              </a:rPr>
              <a:t>:</a:t>
            </a:r>
            <a:endParaRPr lang="ru-RU" sz="2000" dirty="0">
              <a:solidFill>
                <a:schemeClr val="bg1"/>
              </a:solidFill>
              <a:latin typeface="Cygre" panose="02000503000000000000" pitchFamily="2" charset="-52"/>
            </a:endParaRPr>
          </a:p>
        </p:txBody>
      </p:sp>
      <p:pic>
        <p:nvPicPr>
          <p:cNvPr id="14" name="Рисунок 13"/>
          <p:cNvPicPr/>
          <p:nvPr/>
        </p:nvPicPr>
        <p:blipFill>
          <a:blip r:embed="rId4"/>
          <a:stretch>
            <a:fillRect/>
          </a:stretch>
        </p:blipFill>
        <p:spPr>
          <a:xfrm>
            <a:off x="636368" y="4019660"/>
            <a:ext cx="5789077" cy="72238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Рисунок 14"/>
          <p:cNvPicPr/>
          <p:nvPr/>
        </p:nvPicPr>
        <p:blipFill>
          <a:blip r:embed="rId5"/>
          <a:stretch>
            <a:fillRect/>
          </a:stretch>
        </p:blipFill>
        <p:spPr>
          <a:xfrm>
            <a:off x="636368" y="5756515"/>
            <a:ext cx="4147820" cy="580390"/>
          </a:xfrm>
          <a:prstGeom prst="rect">
            <a:avLst/>
          </a:prstGeom>
        </p:spPr>
      </p:pic>
      <p:sp>
        <p:nvSpPr>
          <p:cNvPr id="16" name="Подзаголовок 2"/>
          <p:cNvSpPr txBox="1">
            <a:spLocks/>
          </p:cNvSpPr>
          <p:nvPr/>
        </p:nvSpPr>
        <p:spPr>
          <a:xfrm>
            <a:off x="566698" y="5106555"/>
            <a:ext cx="7871907" cy="3687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2000" dirty="0" smtClean="0">
                <a:solidFill>
                  <a:schemeClr val="bg1"/>
                </a:solidFill>
                <a:latin typeface="Cygre" panose="02000503000000000000" pitchFamily="2" charset="-52"/>
              </a:rPr>
              <a:t>Тестирование регистрации при отправке пустой формы</a:t>
            </a:r>
            <a:r>
              <a:rPr lang="en-US" sz="2000" dirty="0" smtClean="0">
                <a:solidFill>
                  <a:schemeClr val="bg1"/>
                </a:solidFill>
                <a:latin typeface="Cygre" panose="02000503000000000000" pitchFamily="2" charset="-52"/>
              </a:rPr>
              <a:t>:</a:t>
            </a:r>
            <a:endParaRPr lang="ru-RU" sz="2000" dirty="0">
              <a:solidFill>
                <a:schemeClr val="bg1"/>
              </a:solidFill>
              <a:latin typeface="Cygre" panose="02000503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169761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5860" y="-2668141"/>
            <a:ext cx="6860281" cy="12192000"/>
          </a:xfrm>
          <a:prstGeom prst="rect">
            <a:avLst/>
          </a:prstGeom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431074" y="1473383"/>
            <a:ext cx="11329851" cy="110419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4400" b="1" dirty="0" smtClean="0">
                <a:solidFill>
                  <a:schemeClr val="bg1"/>
                </a:solidFill>
                <a:latin typeface="Cygre" panose="02000503000000000000" pitchFamily="2" charset="-52"/>
              </a:rPr>
              <a:t>Протокол тестирования программного продукта</a:t>
            </a:r>
            <a:endParaRPr lang="ru-RU" sz="4400" b="1" dirty="0">
              <a:solidFill>
                <a:schemeClr val="bg1"/>
              </a:solidFill>
              <a:latin typeface="Cygre" panose="02000503000000000000" pitchFamily="2" charset="-52"/>
            </a:endParaRPr>
          </a:p>
        </p:txBody>
      </p:sp>
      <p:sp>
        <p:nvSpPr>
          <p:cNvPr id="8" name="Заголовок 1"/>
          <p:cNvSpPr txBox="1">
            <a:spLocks/>
          </p:cNvSpPr>
          <p:nvPr/>
        </p:nvSpPr>
        <p:spPr>
          <a:xfrm>
            <a:off x="10656668" y="0"/>
            <a:ext cx="1535332" cy="5498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smtClean="0">
                <a:solidFill>
                  <a:schemeClr val="bg1">
                    <a:lumMod val="75000"/>
                  </a:schemeClr>
                </a:solidFill>
                <a:latin typeface="BOWLER" pitchFamily="2" charset="-52"/>
              </a:rPr>
              <a:t>Wheelz</a:t>
            </a:r>
            <a:endParaRPr lang="ru-RU" sz="2000" dirty="0">
              <a:solidFill>
                <a:schemeClr val="bg1">
                  <a:lumMod val="75000"/>
                </a:schemeClr>
              </a:solidFill>
              <a:latin typeface="BOWLER" pitchFamily="2" charset="-52"/>
            </a:endParaRPr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1228619" y="5963796"/>
            <a:ext cx="391429" cy="5498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000" dirty="0" smtClean="0">
                <a:solidFill>
                  <a:schemeClr val="bg1"/>
                </a:solidFill>
                <a:latin typeface="BOWLER" pitchFamily="2" charset="-52"/>
              </a:rPr>
              <a:t>8</a:t>
            </a:r>
            <a:endParaRPr lang="ru-RU" sz="2000" dirty="0">
              <a:solidFill>
                <a:schemeClr val="bg1"/>
              </a:solidFill>
              <a:latin typeface="BOWLER" pitchFamily="2" charset="-52"/>
            </a:endParaRPr>
          </a:p>
        </p:txBody>
      </p:sp>
      <p:sp>
        <p:nvSpPr>
          <p:cNvPr id="11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66699" y="2785736"/>
            <a:ext cx="6539493" cy="368745"/>
          </a:xfrm>
        </p:spPr>
        <p:txBody>
          <a:bodyPr>
            <a:noAutofit/>
          </a:bodyPr>
          <a:lstStyle/>
          <a:p>
            <a:pPr algn="l"/>
            <a:r>
              <a:rPr lang="ru-RU" sz="2000" dirty="0" smtClean="0">
                <a:solidFill>
                  <a:schemeClr val="bg1"/>
                </a:solidFill>
                <a:latin typeface="Cygre" panose="02000503000000000000" pitchFamily="2" charset="-52"/>
              </a:rPr>
              <a:t>Тестирование авторизации на корректных данных</a:t>
            </a:r>
            <a:r>
              <a:rPr lang="en-US" sz="2000" dirty="0" smtClean="0">
                <a:solidFill>
                  <a:schemeClr val="bg1"/>
                </a:solidFill>
                <a:latin typeface="Cygre" panose="02000503000000000000" pitchFamily="2" charset="-52"/>
              </a:rPr>
              <a:t>:</a:t>
            </a:r>
            <a:endParaRPr lang="ru-RU" sz="2000" dirty="0" smtClean="0">
              <a:solidFill>
                <a:schemeClr val="bg1"/>
              </a:solidFill>
              <a:latin typeface="Cygre" panose="02000503000000000000" pitchFamily="2" charset="-52"/>
            </a:endParaRPr>
          </a:p>
        </p:txBody>
      </p:sp>
      <p:pic>
        <p:nvPicPr>
          <p:cNvPr id="12" name="Рисунок 11"/>
          <p:cNvPicPr/>
          <p:nvPr/>
        </p:nvPicPr>
        <p:blipFill rotWithShape="1">
          <a:blip r:embed="rId3"/>
          <a:srcRect l="13595" t="-23375"/>
          <a:stretch/>
        </p:blipFill>
        <p:spPr bwMode="auto">
          <a:xfrm>
            <a:off x="566699" y="3320338"/>
            <a:ext cx="8168440" cy="3982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3" name="Подзаголовок 2"/>
          <p:cNvSpPr txBox="1">
            <a:spLocks/>
          </p:cNvSpPr>
          <p:nvPr/>
        </p:nvSpPr>
        <p:spPr>
          <a:xfrm>
            <a:off x="566699" y="4169405"/>
            <a:ext cx="6783334" cy="3687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2000" dirty="0" smtClean="0">
                <a:solidFill>
                  <a:schemeClr val="bg1"/>
                </a:solidFill>
                <a:latin typeface="Cygre" panose="02000503000000000000" pitchFamily="2" charset="-52"/>
              </a:rPr>
              <a:t>Тестирование авторизации на некорректных данных</a:t>
            </a:r>
            <a:r>
              <a:rPr lang="en-US" sz="2000" dirty="0" smtClean="0">
                <a:solidFill>
                  <a:schemeClr val="bg1"/>
                </a:solidFill>
                <a:latin typeface="Cygre" panose="02000503000000000000" pitchFamily="2" charset="-52"/>
              </a:rPr>
              <a:t>:</a:t>
            </a:r>
            <a:endParaRPr lang="ru-RU" sz="2000" dirty="0">
              <a:solidFill>
                <a:schemeClr val="bg1"/>
              </a:solidFill>
              <a:latin typeface="Cygre" panose="02000503000000000000" pitchFamily="2" charset="-52"/>
            </a:endParaRPr>
          </a:p>
        </p:txBody>
      </p:sp>
      <p:pic>
        <p:nvPicPr>
          <p:cNvPr id="17" name="Рисунок 16"/>
          <p:cNvPicPr/>
          <p:nvPr/>
        </p:nvPicPr>
        <p:blipFill>
          <a:blip r:embed="rId4"/>
          <a:stretch>
            <a:fillRect/>
          </a:stretch>
        </p:blipFill>
        <p:spPr>
          <a:xfrm>
            <a:off x="566699" y="4728590"/>
            <a:ext cx="4147820" cy="6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973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5860" y="-2668141"/>
            <a:ext cx="6860281" cy="12192000"/>
          </a:xfrm>
          <a:prstGeom prst="rect">
            <a:avLst/>
          </a:prstGeom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465909" y="549812"/>
            <a:ext cx="7868195" cy="110419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4400" b="1" dirty="0" smtClean="0">
                <a:solidFill>
                  <a:schemeClr val="bg1"/>
                </a:solidFill>
                <a:latin typeface="Cygre" panose="02000503000000000000" pitchFamily="2" charset="-52"/>
              </a:rPr>
              <a:t>Руководство пользователя</a:t>
            </a:r>
            <a:endParaRPr lang="ru-RU" sz="4400" b="1" dirty="0">
              <a:solidFill>
                <a:schemeClr val="bg1"/>
              </a:solidFill>
              <a:latin typeface="Cygre" panose="02000503000000000000" pitchFamily="2" charset="-52"/>
            </a:endParaRPr>
          </a:p>
        </p:txBody>
      </p:sp>
      <p:sp>
        <p:nvSpPr>
          <p:cNvPr id="8" name="Заголовок 1"/>
          <p:cNvSpPr txBox="1">
            <a:spLocks/>
          </p:cNvSpPr>
          <p:nvPr/>
        </p:nvSpPr>
        <p:spPr>
          <a:xfrm>
            <a:off x="10656668" y="0"/>
            <a:ext cx="1535332" cy="5498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smtClean="0">
                <a:solidFill>
                  <a:schemeClr val="bg1">
                    <a:lumMod val="75000"/>
                  </a:schemeClr>
                </a:solidFill>
                <a:latin typeface="BOWLER" pitchFamily="2" charset="-52"/>
              </a:rPr>
              <a:t>Wheelz</a:t>
            </a:r>
            <a:endParaRPr lang="ru-RU" sz="2000" dirty="0">
              <a:solidFill>
                <a:schemeClr val="bg1">
                  <a:lumMod val="75000"/>
                </a:schemeClr>
              </a:solidFill>
              <a:latin typeface="BOWLER" pitchFamily="2" charset="-52"/>
            </a:endParaRPr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1228619" y="5963796"/>
            <a:ext cx="391429" cy="5498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000" dirty="0" smtClean="0">
                <a:solidFill>
                  <a:schemeClr val="bg1"/>
                </a:solidFill>
                <a:latin typeface="BOWLER" pitchFamily="2" charset="-52"/>
              </a:rPr>
              <a:t>9</a:t>
            </a:r>
            <a:endParaRPr lang="ru-RU" sz="2000" dirty="0">
              <a:solidFill>
                <a:schemeClr val="bg1"/>
              </a:solidFill>
              <a:latin typeface="BOWLER" pitchFamily="2" charset="-52"/>
            </a:endParaRPr>
          </a:p>
        </p:txBody>
      </p:sp>
      <p:sp>
        <p:nvSpPr>
          <p:cNvPr id="11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61703" y="1970224"/>
            <a:ext cx="6539493" cy="368745"/>
          </a:xfrm>
        </p:spPr>
        <p:txBody>
          <a:bodyPr>
            <a:noAutofit/>
          </a:bodyPr>
          <a:lstStyle/>
          <a:p>
            <a:pPr algn="l"/>
            <a:r>
              <a:rPr lang="ru-RU" sz="2000" dirty="0" smtClean="0">
                <a:solidFill>
                  <a:schemeClr val="bg1"/>
                </a:solidFill>
                <a:latin typeface="Cygre" panose="02000503000000000000" pitchFamily="2" charset="-52"/>
              </a:rPr>
              <a:t>Каталог: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117" y="2655190"/>
            <a:ext cx="7796348" cy="385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400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189</Words>
  <Application>Microsoft Office PowerPoint</Application>
  <PresentationFormat>Широкоэкранный</PresentationFormat>
  <Paragraphs>66</Paragraphs>
  <Slides>13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Arial</vt:lpstr>
      <vt:lpstr>Arial Black</vt:lpstr>
      <vt:lpstr>BOWLER</vt:lpstr>
      <vt:lpstr>Calibri</vt:lpstr>
      <vt:lpstr>Calibri Light</vt:lpstr>
      <vt:lpstr>Cygre</vt:lpstr>
      <vt:lpstr>Тема Office</vt:lpstr>
      <vt:lpstr>Wheelz</vt:lpstr>
      <vt:lpstr>Wheelz</vt:lpstr>
      <vt:lpstr>Презентация PowerPoint</vt:lpstr>
      <vt:lpstr>Презентация PowerPoint</vt:lpstr>
      <vt:lpstr>Презентация PowerPoint</vt:lpstr>
      <vt:lpstr>Wheelz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Wheelz</dc:title>
  <dc:creator>Адиля</dc:creator>
  <cp:lastModifiedBy>Адиля</cp:lastModifiedBy>
  <cp:revision>9</cp:revision>
  <dcterms:created xsi:type="dcterms:W3CDTF">2023-12-21T01:35:31Z</dcterms:created>
  <dcterms:modified xsi:type="dcterms:W3CDTF">2023-12-21T02:53:22Z</dcterms:modified>
</cp:coreProperties>
</file>

<file path=docProps/thumbnail.jpeg>
</file>